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2" r:id="rId3"/>
    <p:sldId id="293" r:id="rId4"/>
    <p:sldId id="327" r:id="rId5"/>
    <p:sldId id="341" r:id="rId6"/>
    <p:sldId id="294" r:id="rId7"/>
    <p:sldId id="328" r:id="rId8"/>
    <p:sldId id="342" r:id="rId9"/>
    <p:sldId id="343" r:id="rId10"/>
    <p:sldId id="340" r:id="rId11"/>
    <p:sldId id="302" r:id="rId12"/>
    <p:sldId id="303" r:id="rId13"/>
    <p:sldId id="339" r:id="rId14"/>
    <p:sldId id="344" r:id="rId15"/>
    <p:sldId id="345" r:id="rId16"/>
    <p:sldId id="337" r:id="rId17"/>
    <p:sldId id="346" r:id="rId18"/>
    <p:sldId id="304" r:id="rId19"/>
    <p:sldId id="305" r:id="rId20"/>
    <p:sldId id="334" r:id="rId21"/>
    <p:sldId id="335" r:id="rId22"/>
    <p:sldId id="338" r:id="rId23"/>
    <p:sldId id="347" r:id="rId24"/>
    <p:sldId id="316" r:id="rId25"/>
  </p:sldIdLst>
  <p:sldSz cx="10058400" cy="7772400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4512">
          <p15:clr>
            <a:srgbClr val="A4A3A4"/>
          </p15:clr>
        </p15:guide>
        <p15:guide id="5" orient="horz" pos="672">
          <p15:clr>
            <a:srgbClr val="A4A3A4"/>
          </p15:clr>
        </p15:guide>
        <p15:guide id="6" orient="horz" pos="1152">
          <p15:clr>
            <a:srgbClr val="A4A3A4"/>
          </p15:clr>
        </p15:guide>
        <p15:guide id="7" pos="192">
          <p15:clr>
            <a:srgbClr val="A4A3A4"/>
          </p15:clr>
        </p15:guide>
        <p15:guide id="8">
          <p15:clr>
            <a:srgbClr val="A4A3A4"/>
          </p15:clr>
        </p15:guide>
        <p15:guide id="9" pos="1853">
          <p15:clr>
            <a:srgbClr val="A4A3A4"/>
          </p15:clr>
        </p15:guide>
        <p15:guide id="10" pos="3168">
          <p15:clr>
            <a:srgbClr val="A4A3A4"/>
          </p15:clr>
        </p15:guide>
        <p15:guide id="11" pos="5472">
          <p15:clr>
            <a:srgbClr val="A4A3A4"/>
          </p15:clr>
        </p15:guide>
        <p15:guide id="12" pos="6335">
          <p15:clr>
            <a:srgbClr val="A4A3A4"/>
          </p15:clr>
        </p15:guide>
        <p15:guide id="13" pos="6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6" userDrawn="1">
          <p15:clr>
            <a:srgbClr val="A4A3A4"/>
          </p15:clr>
        </p15:guide>
        <p15:guide id="2" pos="2283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A51"/>
    <a:srgbClr val="005483"/>
    <a:srgbClr val="3C4652"/>
    <a:srgbClr val="F8F8F8"/>
    <a:srgbClr val="E9A800"/>
    <a:srgbClr val="007D91"/>
    <a:srgbClr val="46712B"/>
    <a:srgbClr val="595959"/>
    <a:srgbClr val="8B9A92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4" autoAdjust="0"/>
    <p:restoredTop sz="98699" autoAdjust="0"/>
  </p:normalViewPr>
  <p:slideViewPr>
    <p:cSldViewPr>
      <p:cViewPr varScale="1">
        <p:scale>
          <a:sx n="101" d="100"/>
          <a:sy n="101" d="100"/>
        </p:scale>
        <p:origin x="2028" y="108"/>
      </p:cViewPr>
      <p:guideLst>
        <p:guide orient="horz" pos="2448"/>
        <p:guide orient="horz" pos="432"/>
        <p:guide orient="horz" pos="960"/>
        <p:guide orient="horz" pos="4512"/>
        <p:guide orient="horz" pos="672"/>
        <p:guide orient="horz" pos="1152"/>
        <p:guide pos="192"/>
        <p:guide/>
        <p:guide pos="1853"/>
        <p:guide pos="3168"/>
        <p:guide pos="5472"/>
        <p:guide pos="6335"/>
        <p:guide pos="6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696" y="-96"/>
      </p:cViewPr>
      <p:guideLst>
        <p:guide orient="horz" pos="3016"/>
        <p:guide pos="2283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1146" cy="4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056" y="1"/>
            <a:ext cx="3171145" cy="4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497"/>
            <a:ext cx="3171146" cy="4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056" y="9119497"/>
            <a:ext cx="3171145" cy="4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22F04E68-DC45-4C44-8CD0-64C6B3FED5D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728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1146" cy="4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056" y="1"/>
            <a:ext cx="3171145" cy="4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720725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583" y="4562215"/>
            <a:ext cx="5366040" cy="43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497"/>
            <a:ext cx="3171146" cy="4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056" y="9119497"/>
            <a:ext cx="3171145" cy="48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3" tIns="47609" rIns="95223" bIns="476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4D5CD420-CE54-2F43-8C9F-DC7D41AB5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9177" y="45727"/>
            <a:ext cx="9940047" cy="76809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b="5150"/>
          <a:stretch/>
        </p:blipFill>
        <p:spPr>
          <a:xfrm>
            <a:off x="3104868" y="126123"/>
            <a:ext cx="6115332" cy="754069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2/28/2019 3:09:32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379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3001"/>
            <a:ext cx="4403725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93792" y="1143001"/>
            <a:ext cx="4407408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F7AC71-3017-464F-A439-A19B329CC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09666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75074"/>
            <a:ext cx="9144000" cy="2450851"/>
          </a:xfrm>
          <a:prstGeom prst="rect">
            <a:avLst/>
          </a:prstGeom>
        </p:spPr>
        <p:txBody>
          <a:bodyPr numCol="2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5638800"/>
            <a:ext cx="9144000" cy="122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55223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89569"/>
            <a:ext cx="4443412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2789569"/>
            <a:ext cx="4445000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92136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2492136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6964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981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581400"/>
            <a:ext cx="9144000" cy="33345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291778"/>
            <a:ext cx="9144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1489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2"/>
            <a:ext cx="4443412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1600202"/>
            <a:ext cx="4445000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8178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1158178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1105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441775"/>
            <a:ext cx="4443412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441775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1148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41148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526940"/>
            <a:ext cx="4443412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526940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99965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99965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88425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46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 baseline="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6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4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4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57200" y="3370802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5156200" y="3370802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7200" y="3043827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156200" y="3043827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457200" y="527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5156200" y="527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200" y="495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156200" y="495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28780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S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35784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02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03141"/>
            <a:ext cx="4343400" cy="58050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2086-7E64-3743-816E-BEFF752AB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150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5156200" y="4477868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22739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Bottom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4175"/>
            <a:ext cx="4443412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594175"/>
            <a:ext cx="4445000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904875" marR="0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None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923925" marR="0" lvl="3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2672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43000"/>
            <a:ext cx="9144000" cy="3048000"/>
          </a:xfrm>
          <a:prstGeom prst="rect">
            <a:avLst/>
          </a:prstGeom>
        </p:spPr>
        <p:txBody>
          <a:bodyPr/>
          <a:lstStyle>
            <a:lvl1pPr marL="2270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1pPr>
            <a:lvl2pPr marL="4556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2pPr>
            <a:lvl3pPr marL="6842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923925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 sz="1400"/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27013" marR="0" lvl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First level</a:t>
            </a:r>
          </a:p>
          <a:p>
            <a:pPr marL="455613" marR="0" lvl="1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Second level</a:t>
            </a:r>
          </a:p>
          <a:p>
            <a:pPr marL="684213" marR="0" lvl="2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Third level</a:t>
            </a:r>
          </a:p>
          <a:p>
            <a:pPr marL="923925" marR="0" lvl="3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Fourth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AC86-39A9-464C-9407-A5065FEA2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2672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662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2/28/2019 3:09:32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  <p:pic>
        <p:nvPicPr>
          <p:cNvPr id="20" name="Picture 19" descr="nfp-logo-artwork-rgb-white-900px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1152"/>
            <a:ext cx="1600200" cy="4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5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A3226C-0FCD-5545-8ABF-D80583CE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52280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3"/>
          <a:stretch/>
        </p:blipFill>
        <p:spPr>
          <a:xfrm>
            <a:off x="55879" y="55880"/>
            <a:ext cx="9948674" cy="3030878"/>
          </a:xfrm>
          <a:prstGeom prst="rect">
            <a:avLst/>
          </a:prstGeom>
          <a:ln w="3175" cmpd="sng">
            <a:solidFill>
              <a:srgbClr val="46712B"/>
            </a:solidFill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2/28/2019 3:09:32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53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D2401-91C3-5949-AE84-3909CAD9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" y="1143000"/>
            <a:ext cx="9144000" cy="5769864"/>
          </a:xfrm>
          <a:prstGeom prst="rect">
            <a:avLst/>
          </a:prstGeom>
        </p:spPr>
        <p:txBody>
          <a:bodyPr/>
          <a:lstStyle>
            <a:lvl1pPr>
              <a:spcBef>
                <a:spcPts val="883"/>
              </a:spcBef>
              <a:defRPr sz="1200"/>
            </a:lvl1pPr>
            <a:lvl2pPr marL="455613" indent="-227013">
              <a:spcBef>
                <a:spcPts val="883"/>
              </a:spcBef>
              <a:buClr>
                <a:schemeClr val="accent2"/>
              </a:buClr>
              <a:tabLst/>
              <a:defRPr sz="1200"/>
            </a:lvl2pPr>
            <a:lvl3pPr>
              <a:defRPr sz="1200"/>
            </a:lvl3pPr>
            <a:lvl4pPr>
              <a:spcBef>
                <a:spcPts val="883"/>
              </a:spcBef>
              <a:defRPr sz="1200"/>
            </a:lvl4pPr>
            <a:lvl5pPr>
              <a:spcBef>
                <a:spcPts val="883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 algn="just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26558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rgbClr val="4671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60" name="Rectangle 5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18" name="Round Same Side Corner Rectangle 1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0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1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700000">
            <a:off x="533400" y="914400"/>
            <a:ext cx="2535920" cy="2535920"/>
            <a:chOff x="533400" y="914400"/>
            <a:chExt cx="2535920" cy="2535920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1648960" y="91440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 bwMode="auto">
            <a:xfrm>
              <a:off x="1648960" y="283006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8" name="Rectangle 117"/>
            <p:cNvSpPr/>
            <p:nvPr userDrawn="1"/>
          </p:nvSpPr>
          <p:spPr bwMode="auto">
            <a:xfrm rot="16200000">
              <a:off x="69113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9" name="Rectangle 118"/>
            <p:cNvSpPr/>
            <p:nvPr userDrawn="1"/>
          </p:nvSpPr>
          <p:spPr bwMode="auto">
            <a:xfrm rot="16200000">
              <a:off x="260679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3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 bwMode="auto">
          <a:xfrm flipV="1">
            <a:off x="205740" y="0"/>
            <a:ext cx="9646920" cy="914400"/>
          </a:xfrm>
          <a:prstGeom prst="round2Same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57200"/>
            <a:ext cx="9144000" cy="3508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8596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TimeSlid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C3F495C-896F-2D4F-B3B1-C8739ADF2BDF}" type="datetime9">
              <a:rPr lang="en-US" sz="900">
                <a:solidFill>
                  <a:srgbClr val="8F8F8F"/>
                </a:solidFill>
              </a:rPr>
              <a:pPr algn="r"/>
              <a:t>2/28/2019 3:09:32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1033" name="DraftSlide" descr="F:\Shetty\draft stamp garamond.wmf" hidden="1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1237" y="7315200"/>
            <a:ext cx="441325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900" smtClean="0">
                <a:solidFill>
                  <a:schemeClr val="accent3"/>
                </a:solidFill>
                <a:latin typeface="Helvetica Neue"/>
                <a:cs typeface="Helvetica Neue"/>
              </a:defRPr>
            </a:lvl1pPr>
          </a:lstStyle>
          <a:p>
            <a:pPr>
              <a:defRPr/>
            </a:pPr>
            <a:fld id="{F7C26540-40CB-784A-B782-7560F0DFB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9144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88352"/>
            <a:ext cx="685800" cy="169164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 bwMode="auto">
          <a:xfrm>
            <a:off x="457200" y="7239000"/>
            <a:ext cx="914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447847" y="824831"/>
            <a:ext cx="91592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6712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51" r:id="rId2"/>
    <p:sldLayoutId id="2147483850" r:id="rId3"/>
    <p:sldLayoutId id="2147483811" r:id="rId4"/>
    <p:sldLayoutId id="2147483825" r:id="rId5"/>
    <p:sldLayoutId id="2147483830" r:id="rId6"/>
    <p:sldLayoutId id="2147483833" r:id="rId7"/>
    <p:sldLayoutId id="2147483834" r:id="rId8"/>
    <p:sldLayoutId id="2147483835" r:id="rId9"/>
    <p:sldLayoutId id="2147483836" r:id="rId10"/>
    <p:sldLayoutId id="2147483839" r:id="rId11"/>
    <p:sldLayoutId id="2147483840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16" r:id="rId21"/>
  </p:sldLayoutIdLst>
  <p:hf sldNum="0" hdr="0" ftr="0" dt="0"/>
  <p:txStyles>
    <p:titleStyle>
      <a:lvl1pPr algn="l" defTabSz="1068388" rtl="0" eaLnBrk="1" fontAlgn="base" hangingPunct="1">
        <a:spcBef>
          <a:spcPct val="0"/>
        </a:spcBef>
        <a:spcAft>
          <a:spcPct val="0"/>
        </a:spcAft>
        <a:defRPr sz="1800" cap="none">
          <a:solidFill>
            <a:srgbClr val="46712B"/>
          </a:solidFill>
          <a:latin typeface="Arial"/>
          <a:ea typeface="MS PGothic" pitchFamily="34" charset="-128"/>
          <a:cs typeface="Arial"/>
        </a:defRPr>
      </a:lvl1pPr>
      <a:lvl2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2pPr>
      <a:lvl3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3pPr>
      <a:lvl4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4pPr>
      <a:lvl5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6pPr>
      <a:lvl7pPr marL="9144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7pPr>
      <a:lvl8pPr marL="13716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8pPr>
      <a:lvl9pPr marL="18288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9pPr>
    </p:titleStyle>
    <p:bodyStyle>
      <a:lvl1pPr marL="2270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1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56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2"/>
        </a:buClr>
        <a:buSzPct val="110000"/>
        <a:buFont typeface="Arial"/>
        <a:buChar char="•"/>
        <a:tabLst/>
        <a:defRPr sz="1200" b="0" baseline="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23925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4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904875" indent="-217488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400">
          <a:solidFill>
            <a:schemeClr val="accent3"/>
          </a:solidFill>
          <a:latin typeface="Arial"/>
          <a:ea typeface="MS PGothic" pitchFamily="34" charset="-128"/>
          <a:cs typeface="Arial"/>
        </a:defRPr>
      </a:lvl5pPr>
      <a:lvl6pPr marL="13620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18192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22764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27336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555" y="7963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Kristin O. Bulat, JD, LLM, SVP Strategic Resources, NFP</a:t>
            </a:r>
            <a:br>
              <a:rPr lang="en-US"/>
            </a:br>
            <a:r>
              <a:rPr lang="en-US"/>
              <a:t>March, 2019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4573020" cy="914400"/>
          </a:xfrm>
        </p:spPr>
        <p:txBody>
          <a:bodyPr/>
          <a:lstStyle/>
          <a:p>
            <a:r>
              <a:rPr lang="en-US"/>
              <a:t>Life Insurance Pitfalls &amp; How to Avoid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6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Insurance on Sale - Discount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64119"/>
              </p:ext>
            </p:extLst>
          </p:nvPr>
        </p:nvGraphicFramePr>
        <p:xfrm>
          <a:off x="381003" y="1524000"/>
          <a:ext cx="9753597" cy="4855845"/>
        </p:xfrm>
        <a:graphic>
          <a:graphicData uri="http://schemas.openxmlformats.org/drawingml/2006/table">
            <a:tbl>
              <a:tblPr/>
              <a:tblGrid>
                <a:gridCol w="3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70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31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31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62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625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862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40970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[2]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[3]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[4]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[5]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[6]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[7]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[8]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[9]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[10]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[11]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[12]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[13]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 Details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 1 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 2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Trust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Loans to Trust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Gifts to Trust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Premium Payments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Trust Growth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Annual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Interest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Note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Payments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Cumulative Loan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Trust Value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Insurance Cash Value for Gen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Death Benefit on Gen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from Trust with CV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from Trust with DB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 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 2.99%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[1] + [2] + [3] - [4] + [5] - [7] 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[9] + [10] - [8]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[9] + [11] - [8]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50,345,000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676,259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130,804,448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51,021,259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131,149,448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50,345,000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3,867,600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50,717,600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1,955,527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131,667,685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52,673,127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132,385,285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50,717,600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3,897,408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51,120,008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3,928,048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132,632,663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55,048,056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133,752,671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51,120,008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3,929,601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51,554,609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5,991,833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133,694,096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57,546,442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135,248,705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51,554,609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3,964,369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52,023,977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8,159,732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134,890,637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60,183,709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136,914,614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52,023,977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4,001,918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52,530,896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10,450,231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136,329,100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62,981,127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138,859,996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52,530,896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4,042,472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53,078,367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12,865,565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137,997,234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65,943,932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141,075,601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53,078,367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4,086,269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53,669,637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15,414,770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139,893,954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69,084,407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143,563,591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53,669,637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4,133,571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54,308,207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18,104,535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142,017,084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72,412,742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146,325,291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54,308,207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4,184,657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54,997,864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20,945,652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144,393,020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75,943,516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149,390,884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68,087,349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(6,000,000)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4,726,988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15,000,000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63,814,337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21,424,085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131,879,455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85,238,422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195,693,792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86,818,701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4,375,663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91,194,364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28,463,601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146,279,855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119,657,965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237,474,219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111,016,326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5,595,223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116,611,549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37,673,375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161,967,110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154,284,924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278,578,659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141,958,178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7,154,692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149,112,870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49,721,470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179,422,597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198,834,340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328,535,467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181,523,970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9,148,808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190,672,779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65,462,863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199,779,080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256,135,642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390,451,859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232,117,320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11,698,713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243,816,033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85,871,792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223,893,097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329,687,825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467,709,130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296,811,766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14,959,313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311,771,079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112,179,367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252,380,662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423,950,446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564,151,741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379,537,488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19,128,689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398,666,177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145,914,581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285,505,226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544,580,758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684,171,403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1,119,588,338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89,567,067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1,176,015,591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398,631,444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486,254,605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1,574,647,035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1,662,270,196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4038600" y="1905000"/>
            <a:ext cx="762000" cy="304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724400" y="1905000"/>
            <a:ext cx="762000" cy="304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467600" y="1752600"/>
            <a:ext cx="6858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77200" y="1790700"/>
            <a:ext cx="6858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10557" y="1905000"/>
            <a:ext cx="762000" cy="304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8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</a:t>
            </a:r>
          </a:p>
        </p:txBody>
      </p:sp>
    </p:spTree>
    <p:extLst>
      <p:ext uri="{BB962C8B-B14F-4D97-AF65-F5344CB8AC3E}">
        <p14:creationId xmlns:p14="http://schemas.microsoft.com/office/powerpoint/2010/main" val="266085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5791200" y="2738786"/>
            <a:ext cx="4114800" cy="22646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Let’s employ a LIRP strategy in an DIGT for HENRYs using 162, SLATs and LTC!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alphabet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727575" cy="47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Soup: LIRP for HENRYs in SLATs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3"/>
            <p:extLst/>
          </p:nvPr>
        </p:nvGraphicFramePr>
        <p:xfrm>
          <a:off x="457196" y="1219200"/>
          <a:ext cx="9144004" cy="5324079"/>
        </p:xfrm>
        <a:graphic>
          <a:graphicData uri="http://schemas.openxmlformats.org/drawingml/2006/table">
            <a:tbl>
              <a:tblPr/>
              <a:tblGrid>
                <a:gridCol w="33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21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6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[2]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[3]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[4]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[5]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[6]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[7]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[8]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[9]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[10]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[11]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[12]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[13]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Permanent Life Insurance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 Life Insurance with Taxable Investment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Increase / (Decrease)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Outlay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Cash Surrender Value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Death Benefit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IRR on Cash Value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IRR on Death Benefit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Outlay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Death Benefit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Taxable Investment /</a:t>
                      </a:r>
                      <a:b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(Income)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Growth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Investment Account Balance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Value to Heirs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Cash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Value to Heirs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17"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 3.5% A/T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[2] - [10]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[3] - [11]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917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16,021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1,047,121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-67.96%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1994.24%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50,472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1,050,472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(34,451)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(3,351)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46,429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1,054,614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-41.44%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311.98%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102,710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1,102,710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(56,281)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(48,096)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93,317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1,069,384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-21.92%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156,777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1,156,777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(63,460)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(87,393)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144,472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1,090,853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-12.59%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212,736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1,212,736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(68,264)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(121,883)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200,142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1,118,959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-7.32%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270,653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1,270,653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(70,511)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(151,694)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258,895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1,148,837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330,598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1,330,598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(71,703)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(181,761)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320,871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1,180,520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392,641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1,392,641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(71,770)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(212,121)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386,282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1,214,248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456,855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1,456,855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(70,573)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(242,607)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455,308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1,250,020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523,316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1,523,316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(68,008)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(273,296)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528,146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1,287,909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48,765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592,104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1,592,104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(63,958)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(304,195)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698,030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1,467,435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(1,235)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696,380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1,696,380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(228,945)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917,939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1,683,025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(1,235)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820,226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1,820,226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(137,201)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809,731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1,312,751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604,748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604,748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204,983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708,003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664,342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1,044,471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348,827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348,827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315,515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695,644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470,641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814,494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44,873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425,768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769,621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(66,561)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204,111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504,816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204,111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504,816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212,176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494,573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212,176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494,573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211,001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467,041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211,001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467,041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161,669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365,388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161,669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365,388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9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122,002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122,002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122,002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122,002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3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Goals: The Three R’s</a:t>
            </a:r>
          </a:p>
        </p:txBody>
      </p:sp>
    </p:spTree>
    <p:extLst>
      <p:ext uri="{BB962C8B-B14F-4D97-AF65-F5344CB8AC3E}">
        <p14:creationId xmlns:p14="http://schemas.microsoft.com/office/powerpoint/2010/main" val="31463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R’s: Retain, Reward, &amp; Recruit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mployee compen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371600"/>
            <a:ext cx="858202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6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Simple, But Effective, Employee Retention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5" y="1025157"/>
            <a:ext cx="9915575" cy="6137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5800" y="6934200"/>
            <a:ext cx="9144000" cy="1524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2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Put a Twist on the Old Classic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84"/>
            <a:ext cx="9885832" cy="6273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3400" y="6781800"/>
            <a:ext cx="9220200" cy="2286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62400"/>
            <a:ext cx="4191000" cy="609600"/>
          </a:xfrm>
        </p:spPr>
        <p:txBody>
          <a:bodyPr/>
          <a:lstStyle/>
          <a:p>
            <a:r>
              <a:rPr lang="en-US" dirty="0"/>
              <a:t>It’s Fun to be Tax-Exempt, Right??</a:t>
            </a:r>
          </a:p>
        </p:txBody>
      </p:sp>
    </p:spTree>
    <p:extLst>
      <p:ext uri="{BB962C8B-B14F-4D97-AF65-F5344CB8AC3E}">
        <p14:creationId xmlns:p14="http://schemas.microsoft.com/office/powerpoint/2010/main" val="3789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Non-Profit Employees Want to Retire Too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762000" y="3665538"/>
            <a:ext cx="8915400" cy="34210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Non-profits were already facing three challenges as they tried to recruit, retain &amp; reward employees:</a:t>
            </a:r>
          </a:p>
          <a:p>
            <a:r>
              <a:rPr lang="en-US" sz="1400" dirty="0"/>
              <a:t>Competition with employers in the for-profit space;</a:t>
            </a:r>
          </a:p>
          <a:p>
            <a:r>
              <a:rPr lang="en-US" sz="1400" dirty="0"/>
              <a:t>Public reporting of all income paid to employees; and</a:t>
            </a:r>
          </a:p>
          <a:p>
            <a:r>
              <a:rPr lang="en-US" sz="1400" dirty="0"/>
              <a:t>457(b) &amp; 457(f) plan limitations</a:t>
            </a:r>
          </a:p>
          <a:p>
            <a:pPr marL="0" indent="0">
              <a:buNone/>
            </a:pPr>
            <a:r>
              <a:rPr lang="en-US" sz="1400" dirty="0"/>
              <a:t>Then Congress added the final straw – an excise tax on excess compensation paid to employees.</a:t>
            </a:r>
          </a:p>
          <a:p>
            <a:r>
              <a:rPr lang="en-US" sz="1400" dirty="0"/>
              <a:t>If the excise tax is triggered, the non-profit employer owes 21% on all compensation over the threshold</a:t>
            </a:r>
          </a:p>
          <a:p>
            <a:r>
              <a:rPr lang="en-US" sz="1400" dirty="0"/>
              <a:t>The excise tax is triggered:</a:t>
            </a:r>
          </a:p>
          <a:p>
            <a:pPr lvl="1"/>
            <a:r>
              <a:rPr lang="en-US" sz="1400" dirty="0"/>
              <a:t>Compensation over $1M for top 5 HCE, calculated annually</a:t>
            </a:r>
          </a:p>
          <a:p>
            <a:pPr lvl="1"/>
            <a:r>
              <a:rPr lang="en-US" sz="1400" dirty="0"/>
              <a:t>“Parachute payments” greater than 3X the 5-year final average salary paid to employees making over $120k.</a:t>
            </a:r>
          </a:p>
        </p:txBody>
      </p:sp>
      <p:pic>
        <p:nvPicPr>
          <p:cNvPr id="6146" name="Picture 2" descr="Image result for broken camel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2" y="1041400"/>
            <a:ext cx="522287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5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It or Lose It</a:t>
            </a:r>
          </a:p>
        </p:txBody>
      </p:sp>
    </p:spTree>
    <p:extLst>
      <p:ext uri="{BB962C8B-B14F-4D97-AF65-F5344CB8AC3E}">
        <p14:creationId xmlns:p14="http://schemas.microsoft.com/office/powerpoint/2010/main" val="179979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and Get Your Tax-Free Retirement Income!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143000"/>
            <a:ext cx="4191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Loan Regime Split Dollar</a:t>
            </a:r>
            <a:r>
              <a:rPr lang="en-US" sz="1600" dirty="0"/>
              <a:t>: An Answer to all the Problems!</a:t>
            </a:r>
          </a:p>
          <a:p>
            <a:r>
              <a:rPr lang="en-US" sz="1600" dirty="0"/>
              <a:t>Employee Compensation: cash value can be accessed income tax free, maximizing potential retirement income</a:t>
            </a:r>
          </a:p>
          <a:p>
            <a:r>
              <a:rPr lang="en-US" sz="1600" dirty="0"/>
              <a:t>Income taxes: employees pick up loan interest as income rather than large lump sum plus taxable retirement income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57800" y="5359400"/>
            <a:ext cx="4343400" cy="1524000"/>
          </a:xfrm>
        </p:spPr>
        <p:txBody>
          <a:bodyPr/>
          <a:lstStyle/>
          <a:p>
            <a:pPr lvl="0" algn="l">
              <a:buClr>
                <a:srgbClr val="4F9237"/>
              </a:buClr>
            </a:pPr>
            <a:r>
              <a:rPr lang="en-US" sz="2000" dirty="0">
                <a:solidFill>
                  <a:srgbClr val="3C4652"/>
                </a:solidFill>
              </a:rPr>
              <a:t>Non-profit receives </a:t>
            </a:r>
            <a:r>
              <a:rPr lang="en-US" sz="2000" b="1" dirty="0">
                <a:solidFill>
                  <a:srgbClr val="3C4652"/>
                </a:solidFill>
              </a:rPr>
              <a:t>cost recovery </a:t>
            </a:r>
            <a:r>
              <a:rPr lang="en-US" sz="2000" dirty="0">
                <a:solidFill>
                  <a:srgbClr val="3C4652"/>
                </a:solidFill>
              </a:rPr>
              <a:t>through loan repayment, an option not available through other retirement plans.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295400"/>
            <a:ext cx="4597400" cy="3059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181600"/>
            <a:ext cx="34189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How’s It Going to Work?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" y="2346845"/>
            <a:ext cx="9987987" cy="4434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5181600" cy="824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83767"/>
            <a:ext cx="5951658" cy="7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Traps!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Traps!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3048000" y="1066800"/>
            <a:ext cx="4114800" cy="5769864"/>
          </a:xfrm>
        </p:spPr>
        <p:txBody>
          <a:bodyPr anchor="ctr"/>
          <a:lstStyle/>
          <a:p>
            <a:pPr marL="228600" indent="-228600">
              <a:buAutoNum type="arabicParenR"/>
            </a:pPr>
            <a:r>
              <a:rPr lang="en-US" b="1" dirty="0"/>
              <a:t>Investment Decisions</a:t>
            </a:r>
          </a:p>
          <a:p>
            <a:pPr marL="457200" lvl="1" indent="-228600">
              <a:buFont typeface="+mj-lt"/>
              <a:buAutoNum type="alphaLcParenR"/>
            </a:pPr>
            <a:r>
              <a:rPr lang="en-US" dirty="0"/>
              <a:t>Premium allocation based on intended use</a:t>
            </a:r>
          </a:p>
          <a:p>
            <a:pPr marL="457200" lvl="1" indent="-228600">
              <a:buAutoNum type="alphaLcParenR"/>
            </a:pPr>
            <a:r>
              <a:rPr lang="en-US" dirty="0"/>
              <a:t>Reasonable assumption</a:t>
            </a:r>
          </a:p>
          <a:p>
            <a:pPr marL="457200" lvl="1" indent="-228600">
              <a:buAutoNum type="alphaLcParenR"/>
            </a:pPr>
            <a:r>
              <a:rPr lang="en-US" dirty="0"/>
              <a:t>Regular tracking</a:t>
            </a:r>
          </a:p>
          <a:p>
            <a:pPr marL="228600" indent="-228600">
              <a:buAutoNum type="arabicParenR"/>
            </a:pPr>
            <a:r>
              <a:rPr lang="en-US" b="1" dirty="0"/>
              <a:t>Policy Management</a:t>
            </a:r>
          </a:p>
          <a:p>
            <a:pPr marL="457200" lvl="1" indent="-228600">
              <a:buFont typeface="+mj-lt"/>
              <a:buAutoNum type="alphaLcParenR"/>
            </a:pPr>
            <a:r>
              <a:rPr lang="en-US" dirty="0"/>
              <a:t>Premium payment impacts guarantees</a:t>
            </a:r>
          </a:p>
          <a:p>
            <a:pPr marL="457200" lvl="1" indent="-228600">
              <a:buAutoNum type="alphaLcParenR"/>
            </a:pPr>
            <a:r>
              <a:rPr lang="en-US" dirty="0"/>
              <a:t>Health changes</a:t>
            </a:r>
          </a:p>
          <a:p>
            <a:pPr marL="457200" lvl="1" indent="-228600">
              <a:buAutoNum type="alphaLcParenR"/>
            </a:pPr>
            <a:r>
              <a:rPr lang="en-US" dirty="0"/>
              <a:t>Beneficiary designation/beneficiary needs change</a:t>
            </a:r>
          </a:p>
          <a:p>
            <a:pPr marL="457200" lvl="1" indent="-228600">
              <a:buAutoNum type="alphaLcParenR"/>
            </a:pPr>
            <a:r>
              <a:rPr lang="en-US" dirty="0"/>
              <a:t>Temporary thinking</a:t>
            </a:r>
          </a:p>
          <a:p>
            <a:pPr marL="228600" indent="-228600">
              <a:buAutoNum type="arabicParenR"/>
            </a:pPr>
            <a:r>
              <a:rPr lang="en-US" b="1" dirty="0"/>
              <a:t>Client Management</a:t>
            </a:r>
          </a:p>
          <a:p>
            <a:pPr marL="457200" lvl="1" indent="-228600">
              <a:buAutoNum type="alphaLcParenR"/>
            </a:pPr>
            <a:r>
              <a:rPr lang="en-US" dirty="0"/>
              <a:t>Regular check-ins</a:t>
            </a:r>
          </a:p>
          <a:p>
            <a:pPr marL="457200" lvl="1" indent="-228600">
              <a:buAutoNum type="alphaLcParenR"/>
            </a:pPr>
            <a:r>
              <a:rPr lang="en-US" dirty="0"/>
              <a:t>1035 – just because it’s cool?</a:t>
            </a:r>
          </a:p>
          <a:p>
            <a:pPr marL="457200" lvl="1" indent="-228600">
              <a:buAutoNum type="alphaLcParenR"/>
            </a:pPr>
            <a:r>
              <a:rPr lang="en-US" dirty="0"/>
              <a:t>101(j) &amp; 8925</a:t>
            </a:r>
          </a:p>
          <a:p>
            <a:pPr marL="457200" lvl="1" indent="-228600">
              <a:buAutoNum type="alphaLcParenR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4023265"/>
            <a:ext cx="8077200" cy="543655"/>
            <a:chOff x="990600" y="3977545"/>
            <a:chExt cx="8077200" cy="543655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990600" y="3977545"/>
              <a:ext cx="80772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Content Placeholder 11"/>
            <p:cNvSpPr txBox="1">
              <a:spLocks/>
            </p:cNvSpPr>
            <p:nvPr/>
          </p:nvSpPr>
          <p:spPr>
            <a:xfrm>
              <a:off x="990600" y="4088422"/>
              <a:ext cx="8077200" cy="4327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1068388" rtl="0" eaLnBrk="0" fontAlgn="base" hangingPunct="0">
                <a:spcBef>
                  <a:spcPts val="1250"/>
                </a:spcBef>
                <a:spcAft>
                  <a:spcPct val="0"/>
                </a:spcAft>
                <a:buClr>
                  <a:srgbClr val="335A8F"/>
                </a:buClr>
                <a:buSzPct val="90000"/>
                <a:buFont typeface="Wingdings" charset="0"/>
                <a:defRPr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1pPr>
              <a:lvl2pPr marL="228600" indent="-227013" algn="l" defTabSz="1068388" rtl="0" eaLnBrk="0" fontAlgn="base" hangingPunct="0">
                <a:spcBef>
                  <a:spcPts val="125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Wingdings" charset="0"/>
                <a:buChar char="§"/>
                <a:defRPr sz="1400" b="1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2pPr>
              <a:lvl3pPr marL="457200" indent="-227013" algn="l" defTabSz="1068388" rtl="0" eaLnBrk="0" fontAlgn="base" hangingPunct="0">
                <a:spcBef>
                  <a:spcPts val="838"/>
                </a:spcBef>
                <a:spcAft>
                  <a:spcPct val="0"/>
                </a:spcAft>
                <a:buClr>
                  <a:srgbClr val="BEBEBE"/>
                </a:buClr>
                <a:buSzPct val="100000"/>
                <a:buFont typeface="Wingdings" charset="0"/>
                <a:buChar char="§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3pPr>
              <a:lvl4pPr marL="685800" indent="-227013" algn="l" defTabSz="1068388" rtl="0" eaLnBrk="0" fontAlgn="base" hangingPunct="0">
                <a:spcBef>
                  <a:spcPts val="838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Symbol" charset="0"/>
                <a:buChar char="¾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4pPr>
              <a:lvl5pPr marL="9048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100000"/>
                <a:buFont typeface="Wingdings" charset="0"/>
                <a:buChar char="§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5pPr>
              <a:lvl6pPr marL="13620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18192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2764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27336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/>
              <a:r>
                <a:rPr lang="en-US" sz="1000" dirty="0">
                  <a:solidFill>
                    <a:schemeClr val="bg1"/>
                  </a:solidFill>
                </a:rPr>
                <a:t>www.NFP.com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13428"/>
            <a:ext cx="1600200" cy="3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C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Get Distracted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8593619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210709" y="914400"/>
            <a:ext cx="4666091" cy="4659346"/>
          </a:xfrm>
        </p:spPr>
        <p:txBody>
          <a:bodyPr/>
          <a:lstStyle/>
          <a:p>
            <a:pPr marL="696912" lvl="3" indent="0">
              <a:buNone/>
            </a:pPr>
            <a:endParaRPr lang="en-US" sz="2000" dirty="0"/>
          </a:p>
          <a:p>
            <a:pPr marL="696912" lvl="3" indent="0">
              <a:buNone/>
            </a:pPr>
            <a:endParaRPr lang="en-US" sz="2000" dirty="0"/>
          </a:p>
          <a:p>
            <a:pPr marL="696912" lvl="3" indent="0">
              <a:buNone/>
            </a:pPr>
            <a:endParaRPr lang="en-US" sz="2000" dirty="0"/>
          </a:p>
          <a:p>
            <a:pPr marL="696912" lvl="3" indent="0">
              <a:buNone/>
            </a:pPr>
            <a:endParaRPr lang="en-US" sz="2000" dirty="0"/>
          </a:p>
          <a:p>
            <a:pPr marL="696912" lvl="3" indent="0">
              <a:buNone/>
            </a:pPr>
            <a:r>
              <a:rPr lang="en-US" sz="2000" dirty="0"/>
              <a:t>So who is making gifts?  </a:t>
            </a:r>
          </a:p>
          <a:p>
            <a:pPr lvl="3"/>
            <a:r>
              <a:rPr lang="en-US" sz="2000" dirty="0"/>
              <a:t>Those with prior experience</a:t>
            </a:r>
          </a:p>
          <a:p>
            <a:pPr lvl="3"/>
            <a:r>
              <a:rPr lang="en-US" sz="2000" dirty="0"/>
              <a:t>Uber wealthy</a:t>
            </a:r>
          </a:p>
          <a:p>
            <a:pPr lvl="3"/>
            <a:r>
              <a:rPr lang="en-US" sz="2000" dirty="0"/>
              <a:t>Business Owners</a:t>
            </a:r>
          </a:p>
          <a:p>
            <a:pPr lvl="3"/>
            <a:r>
              <a:rPr lang="en-US" sz="2000" dirty="0"/>
              <a:t>Old and/or Ill</a:t>
            </a:r>
          </a:p>
          <a:p>
            <a:pPr lvl="3"/>
            <a:r>
              <a:rPr lang="en-US" sz="2000" dirty="0"/>
              <a:t>The “Wait &amp; See Crowd”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It or Lose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eality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1131"/>
            <a:ext cx="4825571" cy="29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05400"/>
            <a:ext cx="2476500" cy="1651826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4"/>
          </p:nvPr>
        </p:nvSpPr>
        <p:spPr>
          <a:xfrm>
            <a:off x="210710" y="914400"/>
            <a:ext cx="9542890" cy="13705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Did the temporarily doubled exemption really change anything?</a:t>
            </a:r>
          </a:p>
          <a:p>
            <a:pPr marL="0" indent="0">
              <a:buNone/>
            </a:pPr>
            <a:r>
              <a:rPr lang="en-US" sz="2000" dirty="0"/>
              <a:t>	A married couple can give away $22M+ between the two of them – how 	much money do you need to have before you’re willing to give away 	$22M?</a:t>
            </a:r>
          </a:p>
        </p:txBody>
      </p:sp>
    </p:spTree>
    <p:extLst>
      <p:ext uri="{BB962C8B-B14F-4D97-AF65-F5344CB8AC3E}">
        <p14:creationId xmlns:p14="http://schemas.microsoft.com/office/powerpoint/2010/main" val="20378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Sun Sets….or 2020…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9557274" cy="50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Insurance on Sale</a:t>
            </a:r>
          </a:p>
        </p:txBody>
      </p:sp>
    </p:spTree>
    <p:extLst>
      <p:ext uri="{BB962C8B-B14F-4D97-AF65-F5344CB8AC3E}">
        <p14:creationId xmlns:p14="http://schemas.microsoft.com/office/powerpoint/2010/main" val="156934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2600" y="1117410"/>
            <a:ext cx="4622800" cy="589299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key is to find ways to leverage </a:t>
            </a:r>
            <a:r>
              <a:rPr lang="en-US" sz="1800" i="1" dirty="0"/>
              <a:t>discounts</a:t>
            </a:r>
            <a:r>
              <a:rPr lang="en-US" sz="1800" dirty="0"/>
              <a:t> and </a:t>
            </a:r>
            <a:r>
              <a:rPr lang="en-US" sz="1800" i="1" dirty="0"/>
              <a:t>arbitrage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Asset discounts provide the ability to transfer assets to the next generation(s) without paying taxes</a:t>
            </a:r>
          </a:p>
          <a:p>
            <a:pPr lvl="2"/>
            <a:r>
              <a:rPr lang="en-US" sz="1800" dirty="0"/>
              <a:t>Notes</a:t>
            </a:r>
          </a:p>
          <a:p>
            <a:pPr lvl="2"/>
            <a:r>
              <a:rPr lang="en-US" sz="1800" dirty="0"/>
              <a:t>Closely-held stock</a:t>
            </a:r>
          </a:p>
          <a:p>
            <a:pPr lvl="2"/>
            <a:r>
              <a:rPr lang="en-US" sz="1800" dirty="0"/>
              <a:t>Appreciation</a:t>
            </a:r>
          </a:p>
          <a:p>
            <a:pPr lvl="1"/>
            <a:r>
              <a:rPr lang="en-US" sz="1800" dirty="0"/>
              <a:t>Arbitrage takes advantage of compressed lending rates and a growing economy</a:t>
            </a:r>
          </a:p>
          <a:p>
            <a:pPr lvl="2"/>
            <a:r>
              <a:rPr lang="en-US" sz="1800" dirty="0"/>
              <a:t>What can you do with the excess income if your assets are earning   6-7% gross and you can lend at 2.7%-3.22%?</a:t>
            </a:r>
          </a:p>
          <a:p>
            <a:pPr lvl="2"/>
            <a:r>
              <a:rPr lang="en-US" sz="1800" dirty="0"/>
              <a:t>Why take interest rate risk when you can lock in a rate for a .52% increase?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Insurance on Sale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pic>
        <p:nvPicPr>
          <p:cNvPr id="3074" name="Picture 2" descr="Image result for 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4261033" cy="29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3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Insurance on Sale – With a Sale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4" y="1073463"/>
            <a:ext cx="9937236" cy="4946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828800" y="1447800"/>
            <a:ext cx="8382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667000" y="1447800"/>
            <a:ext cx="8382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05400" y="1447800"/>
            <a:ext cx="8382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05800" y="1456294"/>
            <a:ext cx="8382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23731" y="1447800"/>
            <a:ext cx="8382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Insurance on Sale – Combined Strategy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9587526" cy="53376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447800" y="2438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91000" y="2438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05400" y="2438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96000" y="2438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2438400"/>
            <a:ext cx="6858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40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"/>
  <p:tag name="2" val="2"/>
  <p:tag name="3" val="3"/>
  <p:tag name="4" val="4"/>
  <p:tag name="5" val="5"/>
  <p:tag name="6" val="6"/>
  <p:tag name="7" val="7"/>
  <p:tag name="8" val="8"/>
  <p:tag name="9" val="9"/>
  <p:tag name="10" val="10"/>
  <p:tag name="11" val="11"/>
  <p:tag name="12" val="12"/>
  <p:tag name="13" val="13"/>
  <p:tag name="14" val="14"/>
</p:tagLst>
</file>

<file path=ppt/theme/theme1.xml><?xml version="1.0" encoding="utf-8"?>
<a:theme xmlns:a="http://schemas.openxmlformats.org/drawingml/2006/main" name="_NFPNY.PitchBookTemplate_5.31.12v1">
  <a:themeElements>
    <a:clrScheme name="Custom 5">
      <a:dk1>
        <a:srgbClr val="3C4652"/>
      </a:dk1>
      <a:lt1>
        <a:srgbClr val="FFFFFF"/>
      </a:lt1>
      <a:dk2>
        <a:srgbClr val="3C4652"/>
      </a:dk2>
      <a:lt2>
        <a:srgbClr val="FFFFFF"/>
      </a:lt2>
      <a:accent1>
        <a:srgbClr val="4F9237"/>
      </a:accent1>
      <a:accent2>
        <a:srgbClr val="00AAC3"/>
      </a:accent2>
      <a:accent3>
        <a:srgbClr val="0074BC"/>
      </a:accent3>
      <a:accent4>
        <a:srgbClr val="F6D03A"/>
      </a:accent4>
      <a:accent5>
        <a:srgbClr val="EB9D00"/>
      </a:accent5>
      <a:accent6>
        <a:srgbClr val="DD5143"/>
      </a:accent6>
      <a:hlink>
        <a:srgbClr val="9A498B"/>
      </a:hlink>
      <a:folHlink>
        <a:srgbClr val="8978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azard PowerPoint Template Lt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zard PowerPoint Template Lt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_NFPNY.PitchBookTemplate_5.31.12v1.potx</Template>
  <TotalTime>55376</TotalTime>
  <Words>1581</Words>
  <Application>Microsoft Office PowerPoint</Application>
  <PresentationFormat>Custom</PresentationFormat>
  <Paragraphs>811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Garamond</vt:lpstr>
      <vt:lpstr>Helvetica Neue</vt:lpstr>
      <vt:lpstr>Times New Roman</vt:lpstr>
      <vt:lpstr>Wingdings</vt:lpstr>
      <vt:lpstr>_NFPNY.PitchBookTemplate_5.31.12v1</vt:lpstr>
      <vt:lpstr>Kristin O. Bulat, JD, LLM, SVP Strategic Resources, NFP March, 2019</vt:lpstr>
      <vt:lpstr>Use It or Lose It</vt:lpstr>
      <vt:lpstr>Don’t Get Distracted</vt:lpstr>
      <vt:lpstr>Use It or Lose It</vt:lpstr>
      <vt:lpstr>Before the Sun Sets….or 2020…</vt:lpstr>
      <vt:lpstr>Buying Insurance on Sale</vt:lpstr>
      <vt:lpstr>Buying Insurance on Sale</vt:lpstr>
      <vt:lpstr>Buying Insurance on Sale – With a Sale</vt:lpstr>
      <vt:lpstr>Buying Insurance on Sale – Combined Strategy</vt:lpstr>
      <vt:lpstr>Buying Insurance on Sale - Discount</vt:lpstr>
      <vt:lpstr>Alphabet Soup</vt:lpstr>
      <vt:lpstr>Alphabet Soup</vt:lpstr>
      <vt:lpstr>Alphabet Soup: LIRP for HENRYs in SLATs</vt:lpstr>
      <vt:lpstr>Business Goals: The Three R’s</vt:lpstr>
      <vt:lpstr>The Three R’s: Retain, Reward, &amp; Recruit</vt:lpstr>
      <vt:lpstr>Simple, But Effective, Employee Retention Plan</vt:lpstr>
      <vt:lpstr>Now, Let’s Put a Twist on the Old Classic</vt:lpstr>
      <vt:lpstr>It’s Fun to be Tax-Exempt, Right??</vt:lpstr>
      <vt:lpstr>Non-Profit Employees Want to Retire Too</vt:lpstr>
      <vt:lpstr>Come and Get Your Tax-Free Retirement Income!</vt:lpstr>
      <vt:lpstr>How’s It Going to Work?</vt:lpstr>
      <vt:lpstr>Bonus Traps!</vt:lpstr>
      <vt:lpstr>Bonus Traps!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Hanson</dc:title>
  <dc:creator>Shannon Denise Evans</dc:creator>
  <cp:lastModifiedBy>Conni Ingallina</cp:lastModifiedBy>
  <cp:revision>1472</cp:revision>
  <cp:lastPrinted>2019-02-28T22:11:22Z</cp:lastPrinted>
  <dcterms:created xsi:type="dcterms:W3CDTF">2012-07-19T21:49:40Z</dcterms:created>
  <dcterms:modified xsi:type="dcterms:W3CDTF">2019-02-28T22:12:07Z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th">
    <vt:lpwstr>APRIL</vt:lpwstr>
  </property>
  <property fmtid="{D5CDD505-2E9C-101B-9397-08002B2CF9AE}" pid="3" name="Day">
    <vt:i4>26</vt:i4>
  </property>
  <property fmtid="{D5CDD505-2E9C-101B-9397-08002B2CF9AE}" pid="4" name="Year">
    <vt:i4>2010</vt:i4>
  </property>
  <property fmtid="{D5CDD505-2E9C-101B-9397-08002B2CF9AE}" pid="5" name="Template Date">
    <vt:filetime>2003-09-12T04:00:00Z</vt:filetime>
  </property>
  <property fmtid="{D5CDD505-2E9C-101B-9397-08002B2CF9AE}" pid="6" name="Template Version">
    <vt:lpwstr>6.5</vt:lpwstr>
  </property>
  <property fmtid="{D5CDD505-2E9C-101B-9397-08002B2CF9AE}" pid="7" name="Paper Size">
    <vt:lpwstr>Letter</vt:lpwstr>
  </property>
  <property fmtid="{D5CDD505-2E9C-101B-9397-08002B2CF9AE}" pid="8" name="Date Format">
    <vt:lpwstr>DDMMMMYY</vt:lpwstr>
  </property>
  <property fmtid="{D5CDD505-2E9C-101B-9397-08002B2CF9AE}" pid="9" name="DraftTime">
    <vt:lpwstr>False</vt:lpwstr>
  </property>
  <property fmtid="{D5CDD505-2E9C-101B-9397-08002B2CF9AE}" pid="10" name="CustomProp1">
    <vt:lpwstr>Cover</vt:lpwstr>
  </property>
  <property fmtid="{D5CDD505-2E9C-101B-9397-08002B2CF9AE}" pid="11" name="HideTitleOnHdr">
    <vt:bool>false</vt:bool>
  </property>
  <property fmtid="{D5CDD505-2E9C-101B-9397-08002B2CF9AE}" pid="12" name="HideTitleOnCover">
    <vt:bool>false</vt:bool>
  </property>
  <property fmtid="{D5CDD505-2E9C-101B-9397-08002B2CF9AE}" pid="13" name="ShowFilePath">
    <vt:bool>false</vt:bool>
  </property>
</Properties>
</file>